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&#1040;&#1083;&#1100;&#1073;&#1080;&#1085;&#1072;\Desktop\&#1051;&#1080;&#1089;&#1090;%20Microsoft%20Excel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style val="2"/>
  <c:chart>
    <c:title>
      <c:tx>
        <c:rich>
          <a:bodyPr/>
          <a:lstStyle/>
          <a:p>
            <a:pPr>
              <a:defRPr/>
            </a:pPr>
            <a:r>
              <a:rPr lang="ru-RU" sz="2000" dirty="0"/>
              <a:t>Средний балл по школам</a:t>
            </a:r>
          </a:p>
          <a:p>
            <a:pPr>
              <a:defRPr/>
            </a:pPr>
            <a:r>
              <a:rPr lang="ru-RU" sz="2000" dirty="0"/>
              <a:t>Ср.балл</a:t>
            </a:r>
            <a:r>
              <a:rPr lang="ru-RU" sz="2000" baseline="0" dirty="0"/>
              <a:t> по району 51,6 (2014 г.)</a:t>
            </a:r>
          </a:p>
          <a:p>
            <a:pPr>
              <a:defRPr/>
            </a:pPr>
            <a:r>
              <a:rPr lang="ru-RU" sz="2000" baseline="0" dirty="0"/>
              <a:t>Ср.балл по РТ  - 58,8 (2014 г.)</a:t>
            </a:r>
          </a:p>
          <a:p>
            <a:pPr>
              <a:defRPr/>
            </a:pPr>
            <a:r>
              <a:rPr lang="ru-RU" sz="2000" baseline="0" dirty="0">
                <a:solidFill>
                  <a:schemeClr val="accent2"/>
                </a:solidFill>
              </a:rPr>
              <a:t>СР. БАЛЛ ПО РАЙОНУ  - 43,2 (2015 г.)</a:t>
            </a:r>
            <a:endParaRPr lang="ru-RU" sz="2000" dirty="0">
              <a:solidFill>
                <a:schemeClr val="accent2"/>
              </a:solidFill>
            </a:endParaRPr>
          </a:p>
        </c:rich>
      </c:tx>
      <c:layout/>
      <c:overlay val="1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'[Лист Microsoft Excel.xls]Лист3'!$I$19</c:f>
              <c:strCache>
                <c:ptCount val="1"/>
                <c:pt idx="0">
                  <c:v>Средний балл по школе</c:v>
                </c:pt>
              </c:strCache>
            </c:strRef>
          </c:tx>
          <c:spPr>
            <a:solidFill>
              <a:srgbClr val="FF0000"/>
            </a:solidFill>
          </c:spPr>
          <c:invertIfNegative val="1"/>
          <c:dPt>
            <c:idx val="0"/>
            <c:invertIfNegative val="1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1"/>
            <c:bubble3D val="0"/>
            <c:spPr>
              <a:solidFill>
                <a:srgbClr val="FFFF00"/>
              </a:solidFill>
            </c:spPr>
          </c:dPt>
          <c:dLbls>
            <c:dLbl>
              <c:idx val="0"/>
              <c:layout/>
              <c:showLegendKey val="1"/>
              <c:showVal val="1"/>
              <c:showCatName val="1"/>
              <c:showSerName val="1"/>
              <c:showPercent val="1"/>
              <c:showBubbleSize val="1"/>
            </c:dLbl>
            <c:dLbl>
              <c:idx val="1"/>
              <c:layout/>
              <c:showLegendKey val="1"/>
              <c:showVal val="1"/>
              <c:showCatName val="1"/>
              <c:showSerName val="1"/>
              <c:showPercent val="1"/>
              <c:showBubbleSize val="1"/>
            </c:dLbl>
            <c:dLbl>
              <c:idx val="2"/>
              <c:layout/>
              <c:showLegendKey val="1"/>
              <c:showVal val="1"/>
              <c:showCatName val="1"/>
              <c:showSerName val="1"/>
              <c:showPercent val="1"/>
              <c:showBubbleSize val="1"/>
            </c:dLbl>
            <c:dLbl>
              <c:idx val="3"/>
              <c:layout/>
              <c:showLegendKey val="1"/>
              <c:showVal val="1"/>
              <c:showCatName val="1"/>
              <c:showSerName val="1"/>
              <c:showPercent val="1"/>
              <c:showBubbleSize val="1"/>
            </c:dLbl>
            <c:dLbl>
              <c:idx val="4"/>
              <c:layout/>
              <c:showLegendKey val="1"/>
              <c:showVal val="1"/>
              <c:showCatName val="1"/>
              <c:showSerName val="1"/>
              <c:showPercent val="1"/>
              <c:showBubbleSize val="1"/>
            </c:dLbl>
            <c:dLbl>
              <c:idx val="5"/>
              <c:layout/>
              <c:showLegendKey val="1"/>
              <c:showVal val="1"/>
              <c:showCatName val="1"/>
              <c:showSerName val="1"/>
              <c:showPercent val="1"/>
              <c:showBubbleSize val="1"/>
            </c:dLbl>
            <c:dLbl>
              <c:idx val="6"/>
              <c:layout/>
              <c:showLegendKey val="1"/>
              <c:showVal val="1"/>
              <c:showCatName val="1"/>
              <c:showSerName val="1"/>
              <c:showPercent val="1"/>
              <c:showBubbleSize val="1"/>
            </c:dLbl>
            <c:dLbl>
              <c:idx val="7"/>
              <c:layout/>
              <c:showLegendKey val="1"/>
              <c:showVal val="1"/>
              <c:showCatName val="1"/>
              <c:showSerName val="1"/>
              <c:showPercent val="1"/>
              <c:showBubbleSize val="1"/>
            </c:dLbl>
            <c:dLbl>
              <c:idx val="8"/>
              <c:layout/>
              <c:showLegendKey val="1"/>
              <c:showVal val="1"/>
              <c:showCatName val="1"/>
              <c:showSerName val="1"/>
              <c:showPercent val="1"/>
              <c:showBubbleSize val="1"/>
            </c:dLbl>
            <c:dLbl>
              <c:idx val="9"/>
              <c:layout/>
              <c:showLegendKey val="1"/>
              <c:showVal val="1"/>
              <c:showCatName val="1"/>
              <c:showSerName val="1"/>
              <c:showPercent val="1"/>
              <c:showBubbleSize val="1"/>
            </c:dLbl>
            <c:dLbl>
              <c:idx val="10"/>
              <c:layout/>
              <c:showLegendKey val="1"/>
              <c:showVal val="1"/>
              <c:showCatName val="1"/>
              <c:showSerName val="1"/>
              <c:showPercent val="1"/>
              <c:showBubbleSize val="1"/>
            </c:dLbl>
            <c:dLbl>
              <c:idx val="11"/>
              <c:layout/>
              <c:showLegendKey val="1"/>
              <c:showVal val="1"/>
              <c:showCatName val="1"/>
              <c:showSerName val="1"/>
              <c:showPercent val="1"/>
              <c:showBubbleSize val="1"/>
            </c:dLbl>
            <c:dLbl>
              <c:idx val="12"/>
              <c:layout/>
              <c:showLegendKey val="1"/>
              <c:showVal val="1"/>
              <c:showCatName val="1"/>
              <c:showSerName val="1"/>
              <c:showPercent val="1"/>
              <c:showBubbleSize val="1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'[Лист Microsoft Excel.xls]Лист3'!$H$20:$H$32</c:f>
              <c:strCache>
                <c:ptCount val="13"/>
                <c:pt idx="0">
                  <c:v> ВСОШ №3</c:v>
                </c:pt>
                <c:pt idx="1">
                  <c:v> ВСОШ №2</c:v>
                </c:pt>
                <c:pt idx="2">
                  <c:v>Альдермышская</c:v>
                </c:pt>
                <c:pt idx="3">
                  <c:v>Усадская</c:v>
                </c:pt>
                <c:pt idx="4">
                  <c:v>Озерная</c:v>
                </c:pt>
                <c:pt idx="5">
                  <c:v>Битаманская</c:v>
                </c:pt>
                <c:pt idx="6">
                  <c:v>Бирюлинская</c:v>
                </c:pt>
                <c:pt idx="7">
                  <c:v>Мемдельская</c:v>
                </c:pt>
                <c:pt idx="8">
                  <c:v>Шапшинская</c:v>
                </c:pt>
                <c:pt idx="9">
                  <c:v>Дубъязская</c:v>
                </c:pt>
                <c:pt idx="10">
                  <c:v>Суксинская</c:v>
                </c:pt>
                <c:pt idx="11">
                  <c:v>Шуманская</c:v>
                </c:pt>
                <c:pt idx="12">
                  <c:v> ВСОШ №1</c:v>
                </c:pt>
              </c:strCache>
            </c:strRef>
          </c:cat>
          <c:val>
            <c:numRef>
              <c:f>'[Лист Microsoft Excel.xls]Лист3'!$I$20:$I$32</c:f>
              <c:numCache>
                <c:formatCode>General</c:formatCode>
                <c:ptCount val="13"/>
                <c:pt idx="0">
                  <c:v>54</c:v>
                </c:pt>
                <c:pt idx="1">
                  <c:v>50.9</c:v>
                </c:pt>
                <c:pt idx="2">
                  <c:v>47.8</c:v>
                </c:pt>
                <c:pt idx="3">
                  <c:v>46.4</c:v>
                </c:pt>
                <c:pt idx="4">
                  <c:v>46</c:v>
                </c:pt>
                <c:pt idx="5">
                  <c:v>45</c:v>
                </c:pt>
                <c:pt idx="6">
                  <c:v>43</c:v>
                </c:pt>
                <c:pt idx="7">
                  <c:v>42</c:v>
                </c:pt>
                <c:pt idx="8">
                  <c:v>42</c:v>
                </c:pt>
                <c:pt idx="9">
                  <c:v>41.6</c:v>
                </c:pt>
                <c:pt idx="10">
                  <c:v>38</c:v>
                </c:pt>
                <c:pt idx="11">
                  <c:v>34</c:v>
                </c:pt>
                <c:pt idx="12">
                  <c:v>31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903616"/>
        <c:axId val="41411328"/>
      </c:barChart>
      <c:catAx>
        <c:axId val="65903616"/>
        <c:scaling>
          <c:orientation val="minMax"/>
        </c:scaling>
        <c:delete val="1"/>
        <c:axPos val="b"/>
        <c:majorTickMark val="cross"/>
        <c:minorTickMark val="cross"/>
        <c:tickLblPos val="nextTo"/>
        <c:crossAx val="41411328"/>
        <c:crosses val="autoZero"/>
        <c:auto val="1"/>
        <c:lblAlgn val="ctr"/>
        <c:lblOffset val="100"/>
        <c:noMultiLvlLbl val="1"/>
      </c:catAx>
      <c:valAx>
        <c:axId val="41411328"/>
        <c:scaling>
          <c:orientation val="minMax"/>
        </c:scaling>
        <c:delete val="1"/>
        <c:axPos val="l"/>
        <c:majorGridlines/>
        <c:numFmt formatCode="General" sourceLinked="1"/>
        <c:majorTickMark val="cross"/>
        <c:minorTickMark val="cross"/>
        <c:tickLblPos val="nextTo"/>
        <c:crossAx val="65903616"/>
        <c:crosses val="autoZero"/>
        <c:crossBetween val="between"/>
      </c:valAx>
    </c:plotArea>
    <c:plotVisOnly val="1"/>
    <c:dispBlanksAs val="gap"/>
    <c:showDLblsOverMax val="1"/>
  </c:chart>
  <c:externalData r:id="rId1">
    <c:autoUpdate val="1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Средний балл по РТ - 62,5 средний балл по району 54,74 (2014 г.) средний балл по району (2015 г.)  49,65</a:t>
            </a:r>
          </a:p>
        </c:rich>
      </c:tx>
      <c:layout>
        <c:manualLayout>
          <c:xMode val="edge"/>
          <c:yMode val="edge"/>
          <c:x val="0.13625675351300728"/>
          <c:y val="1.8411965554643549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Лист3!$F$112</c:f>
              <c:strCache>
                <c:ptCount val="1"/>
                <c:pt idx="0">
                  <c:v>средний балл по школе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3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7"/>
            <c:invertIfNegative val="0"/>
            <c:bubble3D val="0"/>
            <c:spPr>
              <a:solidFill>
                <a:srgbClr val="FF0000"/>
              </a:solidFill>
            </c:spPr>
          </c:dPt>
          <c:cat>
            <c:strRef>
              <c:f>Лист3!$E$113:$E$120</c:f>
              <c:strCache>
                <c:ptCount val="8"/>
                <c:pt idx="0">
                  <c:v>Бирюлинская </c:v>
                </c:pt>
                <c:pt idx="1">
                  <c:v>Большебитаманская</c:v>
                </c:pt>
                <c:pt idx="2">
                  <c:v>ВСШ №3</c:v>
                </c:pt>
                <c:pt idx="3">
                  <c:v>Альдермышская </c:v>
                </c:pt>
                <c:pt idx="4">
                  <c:v>ВСШ №2 </c:v>
                </c:pt>
                <c:pt idx="5">
                  <c:v>Дубъязская </c:v>
                </c:pt>
                <c:pt idx="6">
                  <c:v>Усадская </c:v>
                </c:pt>
                <c:pt idx="7">
                  <c:v>Озерная </c:v>
                </c:pt>
              </c:strCache>
            </c:strRef>
          </c:cat>
          <c:val>
            <c:numRef>
              <c:f>Лист3!$F$113:$F$120</c:f>
              <c:numCache>
                <c:formatCode>General</c:formatCode>
                <c:ptCount val="8"/>
                <c:pt idx="0">
                  <c:v>64</c:v>
                </c:pt>
                <c:pt idx="1">
                  <c:v>60</c:v>
                </c:pt>
                <c:pt idx="2">
                  <c:v>55</c:v>
                </c:pt>
                <c:pt idx="3">
                  <c:v>51</c:v>
                </c:pt>
                <c:pt idx="4">
                  <c:v>47.4</c:v>
                </c:pt>
                <c:pt idx="5">
                  <c:v>45</c:v>
                </c:pt>
                <c:pt idx="6">
                  <c:v>38.799999999999997</c:v>
                </c:pt>
                <c:pt idx="7">
                  <c:v>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1413248"/>
        <c:axId val="81414784"/>
      </c:barChart>
      <c:catAx>
        <c:axId val="81413248"/>
        <c:scaling>
          <c:orientation val="minMax"/>
        </c:scaling>
        <c:delete val="0"/>
        <c:axPos val="b"/>
        <c:majorTickMark val="out"/>
        <c:minorTickMark val="none"/>
        <c:tickLblPos val="nextTo"/>
        <c:crossAx val="81414784"/>
        <c:crosses val="autoZero"/>
        <c:auto val="1"/>
        <c:lblAlgn val="ctr"/>
        <c:lblOffset val="100"/>
        <c:noMultiLvlLbl val="0"/>
      </c:catAx>
      <c:valAx>
        <c:axId val="814147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141324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0.04861</cdr:x>
      <cdr:y>0.29204</cdr:y>
    </cdr:from>
    <cdr:to>
      <cdr:x>0.96549</cdr:x>
      <cdr:y>0.29729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>
          <a:off x="400024" y="1643074"/>
          <a:ext cx="7545555" cy="29537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3"/>
        </a:lnRef>
        <a:fillRef xmlns:a="http://schemas.openxmlformats.org/drawingml/2006/main" idx="0">
          <a:schemeClr val="accent3"/>
        </a:fillRef>
        <a:effectRef xmlns:a="http://schemas.openxmlformats.org/drawingml/2006/main" idx="2">
          <a:schemeClr val="accent3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0.04861</cdr:x>
      <cdr:y>0.34283</cdr:y>
    </cdr:from>
    <cdr:to>
      <cdr:x>0.96549</cdr:x>
      <cdr:y>0.34808</cdr:y>
    </cdr:to>
    <cdr:cxnSp macro="">
      <cdr:nvCxnSpPr>
        <cdr:cNvPr id="4" name="Прямая соединительная линия 3"/>
        <cdr:cNvCxnSpPr/>
      </cdr:nvCxnSpPr>
      <cdr:spPr>
        <a:xfrm xmlns:a="http://schemas.openxmlformats.org/drawingml/2006/main">
          <a:off x="400024" y="1928826"/>
          <a:ext cx="7545556" cy="29537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0.04861</cdr:x>
      <cdr:y>0.41902</cdr:y>
    </cdr:from>
    <cdr:to>
      <cdr:x>0.96549</cdr:x>
      <cdr:y>0.42428</cdr:y>
    </cdr:to>
    <cdr:cxnSp macro="">
      <cdr:nvCxnSpPr>
        <cdr:cNvPr id="5" name="Прямая соединительная линия 4"/>
        <cdr:cNvCxnSpPr/>
      </cdr:nvCxnSpPr>
      <cdr:spPr>
        <a:xfrm xmlns:a="http://schemas.openxmlformats.org/drawingml/2006/main">
          <a:off x="400024" y="2357454"/>
          <a:ext cx="7545556" cy="29593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2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0.04501</cdr:x>
      <cdr:y>0.22906</cdr:y>
    </cdr:from>
    <cdr:to>
      <cdr:x>0.96405</cdr:x>
      <cdr:y>0.22906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>
          <a:off x="370384" y="1036712"/>
          <a:ext cx="7563332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0.03626</cdr:x>
      <cdr:y>0.37225</cdr:y>
    </cdr:from>
    <cdr:to>
      <cdr:x>0.9553</cdr:x>
      <cdr:y>0.37225</cdr:y>
    </cdr:to>
    <cdr:cxnSp macro="">
      <cdr:nvCxnSpPr>
        <cdr:cNvPr id="4" name="Прямая соединительная линия 3"/>
        <cdr:cNvCxnSpPr/>
      </cdr:nvCxnSpPr>
      <cdr:spPr>
        <a:xfrm xmlns:a="http://schemas.openxmlformats.org/drawingml/2006/main">
          <a:off x="298376" y="1684784"/>
          <a:ext cx="7563332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0.03626</cdr:x>
      <cdr:y>0.2927</cdr:y>
    </cdr:from>
    <cdr:to>
      <cdr:x>0.95531</cdr:x>
      <cdr:y>0.2927</cdr:y>
    </cdr:to>
    <cdr:cxnSp macro="">
      <cdr:nvCxnSpPr>
        <cdr:cNvPr id="5" name="Прямая соединительная линия 4"/>
        <cdr:cNvCxnSpPr/>
      </cdr:nvCxnSpPr>
      <cdr:spPr>
        <a:xfrm xmlns:a="http://schemas.openxmlformats.org/drawingml/2006/main">
          <a:off x="298376" y="1324744"/>
          <a:ext cx="7563414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2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4ege.ru/novosti-ege/4023-shkala-perevoda-ballov-ege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Итоги пробного ЕГЭ по биологии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Установленные </a:t>
            </a:r>
            <a:r>
              <a:rPr lang="ru-RU" dirty="0" err="1"/>
              <a:t>Рособрнадзором</a:t>
            </a:r>
            <a:r>
              <a:rPr lang="ru-RU" dirty="0"/>
              <a:t> к 2015 году минимальные баллы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Минимальные </a:t>
            </a:r>
            <a:r>
              <a:rPr lang="ru-RU" dirty="0"/>
              <a:t>пороги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Русский язык - 36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Математика - 27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Информатика </a:t>
            </a:r>
            <a:r>
              <a:rPr lang="ru-RU" dirty="0" smtClean="0"/>
              <a:t>– 40</a:t>
            </a:r>
          </a:p>
          <a:p>
            <a:r>
              <a:rPr lang="ru-RU" dirty="0" smtClean="0"/>
              <a:t> </a:t>
            </a:r>
            <a:r>
              <a:rPr lang="ru-RU" dirty="0"/>
              <a:t>• Биология - 36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История </a:t>
            </a:r>
            <a:r>
              <a:rPr lang="ru-RU" dirty="0" smtClean="0"/>
              <a:t>– 32</a:t>
            </a:r>
          </a:p>
          <a:p>
            <a:r>
              <a:rPr lang="ru-RU" dirty="0" smtClean="0"/>
              <a:t> </a:t>
            </a:r>
            <a:r>
              <a:rPr lang="ru-RU" dirty="0"/>
              <a:t>• Химия </a:t>
            </a:r>
            <a:r>
              <a:rPr lang="ru-RU" dirty="0" smtClean="0"/>
              <a:t>– 36</a:t>
            </a:r>
          </a:p>
          <a:p>
            <a:r>
              <a:rPr lang="ru-RU" dirty="0" smtClean="0"/>
              <a:t> </a:t>
            </a:r>
            <a:r>
              <a:rPr lang="ru-RU" dirty="0"/>
              <a:t>• Иностранные языки - 22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Физика - 36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Обществознание - 42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Литература - 32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География </a:t>
            </a:r>
            <a:r>
              <a:rPr lang="ru-RU" dirty="0" smtClean="0"/>
              <a:t>– 37</a:t>
            </a:r>
          </a:p>
          <a:p>
            <a:r>
              <a:rPr lang="ru-RU" dirty="0" smtClean="0"/>
              <a:t> </a:t>
            </a:r>
            <a:r>
              <a:rPr lang="ru-RU" dirty="0">
                <a:hlinkClick r:id="rId2"/>
              </a:rPr>
              <a:t>http://4ege.ru/novosti-ege/4023-shkala-perevoda-ballov-ege.html</a:t>
            </a:r>
            <a:r>
              <a:rPr lang="ru-RU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4407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32" y="-1"/>
          <a:ext cx="8143936" cy="62130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5984"/>
                <a:gridCol w="2035984"/>
                <a:gridCol w="2035984"/>
                <a:gridCol w="2035984"/>
              </a:tblGrid>
              <a:tr h="714357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Средний балл по школе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не преодолели порог</a:t>
                      </a:r>
                    </a:p>
                  </a:txBody>
                  <a:tcPr marL="9525" marR="9525" marT="9525" marB="0"/>
                </a:tc>
              </a:tr>
              <a:tr h="40225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ВСОШ №1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</a:tr>
              <a:tr h="40225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 ВСОШ №2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50,9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40225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 ВСОШ №3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40225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Бирюлинская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40225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Шуманская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</a:tr>
              <a:tr h="40225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Шапшинская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40225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Усадская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46,4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40225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Озерная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40225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Суксинская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40225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Мемдельская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40225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Дубъязская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41,6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40225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Битаманская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67157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Альдермышская</a:t>
                      </a:r>
                      <a:endParaRPr lang="ru-RU" sz="20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47,8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500042"/>
          <a:ext cx="8229600" cy="5626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География (РТ  - 64,4, по району – 57,56  (2014 г.)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7796537"/>
              </p:ext>
            </p:extLst>
          </p:nvPr>
        </p:nvGraphicFramePr>
        <p:xfrm>
          <a:off x="1043608" y="1916834"/>
          <a:ext cx="7200801" cy="3506132"/>
        </p:xfrm>
        <a:graphic>
          <a:graphicData uri="http://schemas.openxmlformats.org/drawingml/2006/table">
            <a:tbl>
              <a:tblPr/>
              <a:tblGrid>
                <a:gridCol w="2088232"/>
                <a:gridCol w="2088232"/>
                <a:gridCol w="1462129"/>
                <a:gridCol w="1562208"/>
              </a:tblGrid>
              <a:tr h="27527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5271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349"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effectLst/>
                          <a:latin typeface="Arial"/>
                        </a:rPr>
                        <a:t>Кол-во участников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первичный</a:t>
                      </a:r>
                    </a:p>
                    <a:p>
                      <a:pPr algn="r" fontAlgn="b"/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тестовый</a:t>
                      </a:r>
                    </a:p>
                    <a:p>
                      <a:pPr algn="r" fontAlgn="b"/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3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err="1" smtClean="0">
                          <a:effectLst/>
                          <a:latin typeface="Arial"/>
                        </a:rPr>
                        <a:t>Большебитаманская</a:t>
                      </a:r>
                      <a:r>
                        <a:rPr lang="ru-RU" sz="1600" b="0" i="0" u="none" strike="noStrike" dirty="0" smtClean="0">
                          <a:effectLst/>
                          <a:latin typeface="Arial"/>
                        </a:rPr>
                        <a:t> СОШ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effectLst/>
                          <a:latin typeface="Arial"/>
                        </a:rPr>
                        <a:t>2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Arial"/>
                        </a:rPr>
                        <a:t>28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 smtClean="0">
                          <a:effectLst/>
                          <a:latin typeface="Arial"/>
                        </a:rPr>
                        <a:t>54,5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43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err="1" smtClean="0">
                          <a:effectLst/>
                          <a:latin typeface="Arial"/>
                        </a:rPr>
                        <a:t>Дубъязская</a:t>
                      </a:r>
                      <a:r>
                        <a:rPr lang="ru-RU" sz="1600" b="0" i="0" u="none" strike="noStrike" baseline="0" dirty="0" smtClean="0">
                          <a:effectLst/>
                          <a:latin typeface="Arial"/>
                        </a:rPr>
                        <a:t>  СОШ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effectLst/>
                          <a:latin typeface="Arial"/>
                        </a:rPr>
                        <a:t>1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effectLst/>
                          <a:latin typeface="Arial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effectLst/>
                          <a:latin typeface="Arial"/>
                        </a:rPr>
                        <a:t>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43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effectLst/>
                          <a:latin typeface="Arial"/>
                        </a:rPr>
                        <a:t>ВСШ №1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effectLst/>
                          <a:latin typeface="Arial"/>
                        </a:rPr>
                        <a:t>1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effectLst/>
                          <a:latin typeface="Arial"/>
                        </a:rPr>
                        <a:t>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effectLst/>
                          <a:latin typeface="Arial"/>
                        </a:rPr>
                        <a:t>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434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err="1" smtClean="0">
                          <a:effectLst/>
                          <a:latin typeface="Arial"/>
                        </a:rPr>
                        <a:t>Бирюлинская</a:t>
                      </a:r>
                      <a:r>
                        <a:rPr lang="ru-RU" sz="1600" b="0" i="0" u="none" strike="noStrike" dirty="0" smtClean="0">
                          <a:effectLst/>
                          <a:latin typeface="Arial"/>
                        </a:rPr>
                        <a:t> СОШ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effectLst/>
                          <a:latin typeface="Arial"/>
                        </a:rPr>
                        <a:t>1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effectLst/>
                          <a:latin typeface="Arial"/>
                        </a:rPr>
                        <a:t>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effectLst/>
                          <a:latin typeface="Arial"/>
                        </a:rPr>
                        <a:t>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7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effectLst/>
                          <a:latin typeface="Arial"/>
                        </a:rPr>
                        <a:t> </a:t>
                      </a:r>
                      <a:r>
                        <a:rPr lang="ru-RU" sz="1600" b="0" i="0" u="none" strike="noStrike" dirty="0" smtClean="0">
                          <a:effectLst/>
                          <a:latin typeface="Arial"/>
                        </a:rPr>
                        <a:t>по району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effectLst/>
                          <a:latin typeface="Arial"/>
                        </a:rPr>
                        <a:t>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effectLst/>
                          <a:latin typeface="Arial"/>
                        </a:rPr>
                        <a:t>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0055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Химия</a:t>
            </a:r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8842730"/>
              </p:ext>
            </p:extLst>
          </p:nvPr>
        </p:nvGraphicFramePr>
        <p:xfrm>
          <a:off x="971600" y="1196750"/>
          <a:ext cx="7416824" cy="4842181"/>
        </p:xfrm>
        <a:graphic>
          <a:graphicData uri="http://schemas.openxmlformats.org/drawingml/2006/table">
            <a:tbl>
              <a:tblPr/>
              <a:tblGrid>
                <a:gridCol w="3077193"/>
                <a:gridCol w="1499145"/>
                <a:gridCol w="1893657"/>
                <a:gridCol w="946829"/>
              </a:tblGrid>
              <a:tr h="863837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кол-во участников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средний балл по школе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не преодолели порог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946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ВСШ №2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47,4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946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ВСШ №3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946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Бирюлинская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effectLst/>
                          <a:latin typeface="Arial"/>
                        </a:rPr>
                        <a:t>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946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Усадская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effectLst/>
                          <a:latin typeface="Arial"/>
                        </a:rPr>
                        <a:t>38,8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946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Озерная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effectLst/>
                          <a:latin typeface="Arial"/>
                        </a:rPr>
                        <a:t>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946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Дубъязская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effectLst/>
                          <a:latin typeface="Arial"/>
                        </a:rPr>
                        <a:t>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95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Большебитаманская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effectLst/>
                          <a:latin typeface="Arial"/>
                        </a:rPr>
                        <a:t>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95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Альдермышская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effectLst/>
                          <a:latin typeface="Arial"/>
                        </a:rPr>
                        <a:t>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3751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413475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08129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390</Words>
  <Application>Microsoft Office PowerPoint</Application>
  <PresentationFormat>Экран (4:3)</PresentationFormat>
  <Paragraphs>155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Итоги пробного ЕГЭ по биологии </vt:lpstr>
      <vt:lpstr>Установленные Рособрнадзором к 2015 году минимальные баллы</vt:lpstr>
      <vt:lpstr>Презентация PowerPoint</vt:lpstr>
      <vt:lpstr>Презентация PowerPoint</vt:lpstr>
      <vt:lpstr>География (РТ  - 64,4, по району – 57,56  (2014 г.) </vt:lpstr>
      <vt:lpstr>Химия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пробного ЕГЭ по биологии </dc:title>
  <dc:creator>Алмазия</dc:creator>
  <cp:lastModifiedBy>Your User Name</cp:lastModifiedBy>
  <cp:revision>7</cp:revision>
  <dcterms:created xsi:type="dcterms:W3CDTF">2015-02-17T19:37:35Z</dcterms:created>
  <dcterms:modified xsi:type="dcterms:W3CDTF">2015-02-25T05:55:56Z</dcterms:modified>
</cp:coreProperties>
</file>